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60" r:id="rId4"/>
    <p:sldId id="263" r:id="rId5"/>
    <p:sldId id="264" r:id="rId6"/>
    <p:sldId id="265" r:id="rId7"/>
    <p:sldId id="283" r:id="rId8"/>
    <p:sldId id="279" r:id="rId9"/>
    <p:sldId id="284" r:id="rId10"/>
  </p:sldIdLst>
  <p:sldSz cx="12192000" cy="6858000"/>
  <p:notesSz cx="6858000" cy="9144000"/>
  <p:custDataLst>
    <p:tags r:id="rId1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605" y="53"/>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DE87CF-58BA-45FC-ABEE-7EB96ED524E3}" type="datetimeFigureOut">
              <a:rPr lang="en-US" smtClean="0"/>
              <a:t>4/6/2025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50923-D968-4835-B993-57549F2B8E58}" type="slidenum">
              <a:rPr lang="en-US" smtClean="0"/>
              <a:t>‹#›</a:t>
            </a:fld>
            <a:endParaRPr lang="en-US"/>
          </a:p>
        </p:txBody>
      </p:sp>
    </p:spTree>
    <p:extLst>
      <p:ext uri="{BB962C8B-B14F-4D97-AF65-F5344CB8AC3E}">
        <p14:creationId xmlns:p14="http://schemas.microsoft.com/office/powerpoint/2010/main" val="4060170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C50923-D968-4835-B993-57549F2B8E58}" type="slidenum">
              <a:rPr lang="en-US" smtClean="0"/>
              <a:t>1</a:t>
            </a:fld>
            <a:endParaRPr lang="en-US"/>
          </a:p>
        </p:txBody>
      </p:sp>
    </p:spTree>
    <p:extLst>
      <p:ext uri="{BB962C8B-B14F-4D97-AF65-F5344CB8AC3E}">
        <p14:creationId xmlns:p14="http://schemas.microsoft.com/office/powerpoint/2010/main" val="2351084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C50923-D968-4835-B993-57549F2B8E58}" type="slidenum">
              <a:rPr lang="en-US" smtClean="0"/>
              <a:t>2</a:t>
            </a:fld>
            <a:endParaRPr lang="en-US"/>
          </a:p>
        </p:txBody>
      </p:sp>
    </p:spTree>
    <p:extLst>
      <p:ext uri="{BB962C8B-B14F-4D97-AF65-F5344CB8AC3E}">
        <p14:creationId xmlns:p14="http://schemas.microsoft.com/office/powerpoint/2010/main" val="2485940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C50923-D968-4835-B993-57549F2B8E58}" type="slidenum">
              <a:rPr lang="en-US" smtClean="0"/>
              <a:t>3</a:t>
            </a:fld>
            <a:endParaRPr lang="en-US"/>
          </a:p>
        </p:txBody>
      </p:sp>
    </p:spTree>
    <p:extLst>
      <p:ext uri="{BB962C8B-B14F-4D97-AF65-F5344CB8AC3E}">
        <p14:creationId xmlns:p14="http://schemas.microsoft.com/office/powerpoint/2010/main" val="586662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C50923-D968-4835-B993-57549F2B8E58}" type="slidenum">
              <a:rPr lang="en-US" smtClean="0"/>
              <a:t>4</a:t>
            </a:fld>
            <a:endParaRPr lang="en-US"/>
          </a:p>
        </p:txBody>
      </p:sp>
    </p:spTree>
    <p:extLst>
      <p:ext uri="{BB962C8B-B14F-4D97-AF65-F5344CB8AC3E}">
        <p14:creationId xmlns:p14="http://schemas.microsoft.com/office/powerpoint/2010/main" val="173861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C50923-D968-4835-B993-57549F2B8E58}" type="slidenum">
              <a:rPr lang="en-US" smtClean="0"/>
              <a:t>5</a:t>
            </a:fld>
            <a:endParaRPr lang="en-US"/>
          </a:p>
        </p:txBody>
      </p:sp>
    </p:spTree>
    <p:extLst>
      <p:ext uri="{BB962C8B-B14F-4D97-AF65-F5344CB8AC3E}">
        <p14:creationId xmlns:p14="http://schemas.microsoft.com/office/powerpoint/2010/main" val="4043476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C50923-D968-4835-B993-57549F2B8E58}" type="slidenum">
              <a:rPr lang="en-US" smtClean="0"/>
              <a:t>6</a:t>
            </a:fld>
            <a:endParaRPr lang="en-US"/>
          </a:p>
        </p:txBody>
      </p:sp>
    </p:spTree>
    <p:extLst>
      <p:ext uri="{BB962C8B-B14F-4D97-AF65-F5344CB8AC3E}">
        <p14:creationId xmlns:p14="http://schemas.microsoft.com/office/powerpoint/2010/main" val="1256915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6F096-B770-50AC-E240-87D1C32E91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E0A96A-51F4-90DC-EF9F-9ADD5799D2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79B6F3-BC5B-8023-4869-32AEACF0665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C08A06F-C2D5-FB24-82D6-711C889C997A}"/>
              </a:ext>
            </a:extLst>
          </p:cNvPr>
          <p:cNvSpPr>
            <a:spLocks noGrp="1"/>
          </p:cNvSpPr>
          <p:nvPr>
            <p:ph type="sldNum" sz="quarter" idx="5"/>
          </p:nvPr>
        </p:nvSpPr>
        <p:spPr/>
        <p:txBody>
          <a:bodyPr/>
          <a:lstStyle/>
          <a:p>
            <a:fld id="{B2C50923-D968-4835-B993-57549F2B8E58}" type="slidenum">
              <a:rPr lang="en-US" smtClean="0"/>
              <a:t>7</a:t>
            </a:fld>
            <a:endParaRPr lang="en-US"/>
          </a:p>
        </p:txBody>
      </p:sp>
    </p:spTree>
    <p:extLst>
      <p:ext uri="{BB962C8B-B14F-4D97-AF65-F5344CB8AC3E}">
        <p14:creationId xmlns:p14="http://schemas.microsoft.com/office/powerpoint/2010/main" val="4247265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C50923-D968-4835-B993-57549F2B8E58}" type="slidenum">
              <a:rPr lang="en-US" smtClean="0"/>
              <a:t>8</a:t>
            </a:fld>
            <a:endParaRPr lang="en-US"/>
          </a:p>
        </p:txBody>
      </p:sp>
    </p:spTree>
    <p:extLst>
      <p:ext uri="{BB962C8B-B14F-4D97-AF65-F5344CB8AC3E}">
        <p14:creationId xmlns:p14="http://schemas.microsoft.com/office/powerpoint/2010/main" val="303747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A89BD-5A72-C939-E0BC-8A37E941F2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72FBE9-D5EF-7730-47AD-363094C469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3B0DF6-7AF0-24C8-3F80-E0A273502E8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B273D9-5635-A773-AB0F-9A9A8BB69200}"/>
              </a:ext>
            </a:extLst>
          </p:cNvPr>
          <p:cNvSpPr>
            <a:spLocks noGrp="1"/>
          </p:cNvSpPr>
          <p:nvPr>
            <p:ph type="sldNum" sz="quarter" idx="5"/>
          </p:nvPr>
        </p:nvSpPr>
        <p:spPr/>
        <p:txBody>
          <a:bodyPr/>
          <a:lstStyle/>
          <a:p>
            <a:fld id="{B2C50923-D968-4835-B993-57549F2B8E58}" type="slidenum">
              <a:rPr lang="en-US" smtClean="0"/>
              <a:t>9</a:t>
            </a:fld>
            <a:endParaRPr lang="en-US"/>
          </a:p>
        </p:txBody>
      </p:sp>
    </p:spTree>
    <p:extLst>
      <p:ext uri="{BB962C8B-B14F-4D97-AF65-F5344CB8AC3E}">
        <p14:creationId xmlns:p14="http://schemas.microsoft.com/office/powerpoint/2010/main" val="1047494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4/6/2025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4/6/2025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4/6/2025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4/6/2025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3.jpg"/><Relationship Id="rId4" Type="http://schemas.openxmlformats.org/officeDocument/2006/relationships/hyperlink" Target="file:///D:\00%20Work\1301\2%20Informative%20Synthesis\When%20working%20on%20your%20synthesis%20essay%20conclusion,%20you%20may%20want%20to%20develop%20your%20conclusion%20beyond%20just%20restating%20your%20thesis.%20Here%20are%20some%20questions%20to%20consider%20to%20help%20you%20develop%20your%20synthesis%20essay%20conclusion%20paragraph:"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ith colorful hair and headphones&#10;&#10;AI-generated content may be incorrect.">
            <a:extLst>
              <a:ext uri="{FF2B5EF4-FFF2-40B4-BE49-F238E27FC236}">
                <a16:creationId xmlns:a16="http://schemas.microsoft.com/office/drawing/2014/main" id="{37DBEAC2-6E51-4C64-3F98-540B15F5A1F0}"/>
              </a:ext>
            </a:extLst>
          </p:cNvPr>
          <p:cNvPicPr>
            <a:picLocks noChangeAspect="1"/>
          </p:cNvPicPr>
          <p:nvPr/>
        </p:nvPicPr>
        <p:blipFill>
          <a:blip r:embed="rId4"/>
          <a:srcRect t="5870" r="13529" b="3220"/>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7981" y="1122363"/>
            <a:ext cx="4023360" cy="3204134"/>
          </a:xfrm>
        </p:spPr>
        <p:txBody>
          <a:bodyPr anchor="b">
            <a:normAutofit/>
          </a:bodyPr>
          <a:lstStyle/>
          <a:p>
            <a:pPr algn="l"/>
            <a:r>
              <a:rPr lang="en-US" sz="4800" dirty="0">
                <a:solidFill>
                  <a:schemeClr val="bg1"/>
                </a:solidFill>
              </a:rPr>
              <a:t>Informative Synthesis: Connected Society</a:t>
            </a:r>
          </a:p>
        </p:txBody>
      </p:sp>
      <p:sp>
        <p:nvSpPr>
          <p:cNvPr id="3" name="Subtitle 2"/>
          <p:cNvSpPr>
            <a:spLocks noGrp="1"/>
          </p:cNvSpPr>
          <p:nvPr>
            <p:ph type="subTitle" idx="1"/>
          </p:nvPr>
        </p:nvSpPr>
        <p:spPr>
          <a:xfrm>
            <a:off x="477980" y="4872922"/>
            <a:ext cx="4023359" cy="1208141"/>
          </a:xfrm>
        </p:spPr>
        <p:txBody>
          <a:bodyPr>
            <a:normAutofit/>
          </a:bodyPr>
          <a:lstStyle/>
          <a:p>
            <a:pPr algn="l"/>
            <a:r>
              <a:rPr lang="en-US" sz="2000" dirty="0">
                <a:solidFill>
                  <a:schemeClr val="bg1"/>
                </a:solidFill>
              </a:rPr>
              <a:t>Prewriting 3</a:t>
            </a: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17733" y="490537"/>
            <a:ext cx="5291663" cy="1628775"/>
          </a:xfrm>
        </p:spPr>
        <p:txBody>
          <a:bodyPr anchor="b">
            <a:normAutofit/>
          </a:bodyPr>
          <a:lstStyle/>
          <a:p>
            <a:r>
              <a:rPr lang="en-US" sz="4000" dirty="0"/>
              <a:t>Working Backwards</a:t>
            </a:r>
          </a:p>
        </p:txBody>
      </p:sp>
      <p:pic>
        <p:nvPicPr>
          <p:cNvPr id="6" name="Picture 5" descr="A person sitting on a rug with headphones and computer keyboard&#10;&#10;AI-generated content may be incorrect.">
            <a:extLst>
              <a:ext uri="{FF2B5EF4-FFF2-40B4-BE49-F238E27FC236}">
                <a16:creationId xmlns:a16="http://schemas.microsoft.com/office/drawing/2014/main" id="{F4B29BDC-DE70-FC53-5F67-FA2B2945338F}"/>
              </a:ext>
            </a:extLst>
          </p:cNvPr>
          <p:cNvPicPr>
            <a:picLocks noChangeAspect="1"/>
          </p:cNvPicPr>
          <p:nvPr/>
        </p:nvPicPr>
        <p:blipFill>
          <a:blip r:embed="rId4"/>
          <a:srcRect l="3546" r="7544"/>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Title 1"/>
          <p:cNvSpPr>
            <a:spLocks noGrp="1"/>
          </p:cNvSpPr>
          <p:nvPr>
            <p:ph idx="1"/>
          </p:nvPr>
        </p:nvSpPr>
        <p:spPr>
          <a:xfrm>
            <a:off x="6417734" y="2119312"/>
            <a:ext cx="5291663" cy="3752849"/>
          </a:xfrm>
        </p:spPr>
        <p:txBody>
          <a:bodyPr>
            <a:normAutofit fontScale="92500"/>
          </a:bodyPr>
          <a:lstStyle/>
          <a:p>
            <a:pPr marL="0" marR="0" indent="0">
              <a:buNone/>
            </a:pPr>
            <a:r>
              <a:rPr lang="en-US" sz="2800" kern="100" dirty="0">
                <a:effectLst/>
                <a:latin typeface="Ebrima" panose="02000000000000000000" pitchFamily="2" charset="0"/>
                <a:ea typeface="Aptos" panose="020B0004020202020204" pitchFamily="34" charset="0"/>
                <a:cs typeface="Calibri" panose="020F0502020204030204" pitchFamily="34" charset="0"/>
              </a:rPr>
              <a:t>Now that you have gotten a rough draft of the body of your essay through writing about the points you want to talk about in the essay, we’ll start working on your conclusion by reading through what you have so far and then setting it aside and thinking about what it all means.  </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589006"/>
            <a:ext cx="4368602" cy="1408983"/>
          </a:xfrm>
        </p:spPr>
        <p:txBody>
          <a:bodyPr anchor="t">
            <a:normAutofit/>
          </a:bodyPr>
          <a:lstStyle/>
          <a:p>
            <a:pPr>
              <a:lnSpc>
                <a:spcPct val="90000"/>
              </a:lnSpc>
            </a:pPr>
            <a:r>
              <a:rPr lang="en-US" sz="4600" dirty="0"/>
              <a:t>Looking at What You’ve Done</a:t>
            </a: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0080" y="2872899"/>
            <a:ext cx="5455920" cy="3789012"/>
          </a:xfrm>
        </p:spPr>
        <p:txBody>
          <a:bodyPr>
            <a:normAutofit fontScale="92500"/>
          </a:bodyPr>
          <a:lstStyle/>
          <a:p>
            <a:pPr marL="0" marR="0">
              <a:lnSpc>
                <a:spcPct val="90000"/>
              </a:lnSpc>
              <a:buNone/>
            </a:pPr>
            <a:r>
              <a:rPr lang="en-US" sz="2400" kern="100" dirty="0">
                <a:effectLst/>
                <a:latin typeface="Ebrima" panose="02000000000000000000" pitchFamily="2" charset="0"/>
                <a:ea typeface="Aptos" panose="020B0004020202020204" pitchFamily="34" charset="0"/>
                <a:cs typeface="Calibri" panose="020F0502020204030204" pitchFamily="34" charset="0"/>
              </a:rPr>
              <a:t>On the webpage “</a:t>
            </a:r>
            <a:r>
              <a:rPr lang="en-US" sz="2400" u="sng" kern="100" dirty="0">
                <a:effectLst/>
                <a:latin typeface="Ebrima" panose="02000000000000000000" pitchFamily="2" charset="0"/>
                <a:ea typeface="Aptos" panose="020B0004020202020204" pitchFamily="34" charset="0"/>
                <a:cs typeface="Calibri" panose="020F0502020204030204" pitchFamily="34" charset="0"/>
                <a:hlinkClick r:id="rId4" action="ppaction://hlinkfile"/>
              </a:rPr>
              <a:t>How to Write a Synthesis Essay Conclusion</a:t>
            </a:r>
            <a:r>
              <a:rPr lang="en-US" sz="2400" kern="100" dirty="0">
                <a:effectLst/>
                <a:latin typeface="Ebrima" panose="02000000000000000000" pitchFamily="2" charset="0"/>
                <a:ea typeface="Aptos" panose="020B0004020202020204" pitchFamily="34" charset="0"/>
                <a:cs typeface="Calibri" panose="020F0502020204030204" pitchFamily="34" charset="0"/>
              </a:rPr>
              <a:t>,” Beth Hall, who has a Masters of Fine Arts in Creative Writing, provides some questions that can help you with ideas to discuss in your conclusion.  Just remember, DON’T ASK THE QUESTIONS; GIVE ANSWERS! </a:t>
            </a:r>
          </a:p>
          <a:p>
            <a:pPr marL="0" marR="0">
              <a:lnSpc>
                <a:spcPct val="90000"/>
              </a:lnSpc>
              <a:spcBef>
                <a:spcPts val="0"/>
              </a:spcBef>
              <a:buNone/>
            </a:pPr>
            <a:endParaRPr lang="en-US" sz="2400" kern="100" dirty="0">
              <a:latin typeface="Ebrima" panose="02000000000000000000" pitchFamily="2" charset="0"/>
              <a:ea typeface="Aptos" panose="020B0004020202020204" pitchFamily="34" charset="0"/>
              <a:cs typeface="Calibri" panose="020F0502020204030204" pitchFamily="34" charset="0"/>
            </a:endParaRPr>
          </a:p>
          <a:p>
            <a:pPr marL="0" marR="0">
              <a:lnSpc>
                <a:spcPct val="90000"/>
              </a:lnSpc>
              <a:spcBef>
                <a:spcPts val="0"/>
              </a:spcBef>
              <a:buNone/>
            </a:pPr>
            <a:r>
              <a:rPr lang="en-US" sz="2400" kern="100" dirty="0">
                <a:effectLst/>
                <a:latin typeface="Ebrima" panose="02000000000000000000" pitchFamily="2" charset="0"/>
                <a:ea typeface="Aptos" panose="020B0004020202020204" pitchFamily="34" charset="0"/>
                <a:cs typeface="Calibri" panose="020F0502020204030204" pitchFamily="34" charset="0"/>
              </a:rPr>
              <a:t>When working on your synthesis essay conclusion, you need to develop your conclusion </a:t>
            </a:r>
            <a:r>
              <a:rPr lang="en-US" sz="2400" i="1" kern="100" dirty="0">
                <a:effectLst/>
                <a:latin typeface="Ebrima" panose="02000000000000000000" pitchFamily="2" charset="0"/>
                <a:ea typeface="Aptos" panose="020B0004020202020204" pitchFamily="34" charset="0"/>
                <a:cs typeface="Calibri" panose="020F0502020204030204" pitchFamily="34" charset="0"/>
              </a:rPr>
              <a:t>beyond just restating your thesis.</a:t>
            </a:r>
            <a:r>
              <a:rPr lang="en-US" sz="2400" kern="100" dirty="0">
                <a:effectLst/>
                <a:latin typeface="Ebrima" panose="02000000000000000000" pitchFamily="2" charset="0"/>
                <a:ea typeface="Aptos" panose="020B0004020202020204" pitchFamily="34" charset="0"/>
                <a:cs typeface="Calibri" panose="020F0502020204030204" pitchFamily="34" charset="0"/>
              </a:rPr>
              <a:t> </a:t>
            </a:r>
          </a:p>
        </p:txBody>
      </p:sp>
      <p:pic>
        <p:nvPicPr>
          <p:cNvPr id="5" name="Picture 4" descr="A close up of an eye&#10;&#10;AI-generated content may be incorrect.">
            <a:extLst>
              <a:ext uri="{FF2B5EF4-FFF2-40B4-BE49-F238E27FC236}">
                <a16:creationId xmlns:a16="http://schemas.microsoft.com/office/drawing/2014/main" id="{B3303D6D-3B8E-DA81-685E-DFB09AEC8F43}"/>
              </a:ext>
            </a:extLst>
          </p:cNvPr>
          <p:cNvPicPr>
            <a:picLocks noChangeAspect="1"/>
          </p:cNvPicPr>
          <p:nvPr/>
        </p:nvPicPr>
        <p:blipFill>
          <a:blip r:embed="rId5"/>
          <a:srcRect l="17348" r="25479"/>
          <a:stretch/>
        </p:blipFill>
        <p:spPr>
          <a:xfrm>
            <a:off x="64801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C59C54-B461-F2D6-040C-078552D37EBA}"/>
              </a:ext>
            </a:extLst>
          </p:cNvPr>
          <p:cNvSpPr txBox="1"/>
          <p:nvPr/>
        </p:nvSpPr>
        <p:spPr>
          <a:xfrm>
            <a:off x="4673600" y="0"/>
            <a:ext cx="7035797" cy="1350962"/>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2800" dirty="0">
                <a:effectLst/>
                <a:latin typeface="+mj-lt"/>
                <a:ea typeface="+mj-ea"/>
                <a:cs typeface="+mj-cs"/>
              </a:rPr>
              <a:t>Here are some questions to consider to help you develop your synthesis essay conclusion paragraph: </a:t>
            </a:r>
            <a:endParaRPr lang="en-US" sz="2800" dirty="0">
              <a:latin typeface="+mj-lt"/>
              <a:ea typeface="+mj-ea"/>
              <a:cs typeface="+mj-cs"/>
            </a:endParaRPr>
          </a:p>
        </p:txBody>
      </p:sp>
      <p:pic>
        <p:nvPicPr>
          <p:cNvPr id="5" name="Picture 4" descr="A person wearing a futuristic mask&#10;&#10;AI-generated content may be incorrect.">
            <a:extLst>
              <a:ext uri="{FF2B5EF4-FFF2-40B4-BE49-F238E27FC236}">
                <a16:creationId xmlns:a16="http://schemas.microsoft.com/office/drawing/2014/main" id="{5B99F1FD-8E4E-1FA8-A2FA-344DFDE507DD}"/>
              </a:ext>
            </a:extLst>
          </p:cNvPr>
          <p:cNvPicPr>
            <a:picLocks noChangeAspect="1"/>
          </p:cNvPicPr>
          <p:nvPr/>
        </p:nvPicPr>
        <p:blipFill>
          <a:blip r:embed="rId4"/>
          <a:srcRect l="18092" r="29006" b="-2"/>
          <a:stretch/>
        </p:blipFill>
        <p:spPr>
          <a:xfrm>
            <a:off x="-1663698" y="0"/>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p:cNvSpPr>
            <a:spLocks noGrp="1"/>
          </p:cNvSpPr>
          <p:nvPr>
            <p:ph idx="1"/>
          </p:nvPr>
        </p:nvSpPr>
        <p:spPr>
          <a:xfrm>
            <a:off x="4533900" y="1498600"/>
            <a:ext cx="7175497" cy="5194300"/>
          </a:xfrm>
        </p:spPr>
        <p:txBody>
          <a:bodyPr vert="horz" lIns="91440" tIns="45720" rIns="91440" bIns="45720" rtlCol="0">
            <a:noAutofit/>
          </a:bodyPr>
          <a:lstStyle/>
          <a:p>
            <a:pPr indent="-228600" defTabSz="914400">
              <a:lnSpc>
                <a:spcPct val="90000"/>
              </a:lnSpc>
              <a:buFont typeface="Arial" panose="020B0604020202020204" pitchFamily="34" charset="0"/>
              <a:buChar char="•"/>
              <a:tabLst>
                <a:tab pos="685800" algn="l"/>
              </a:tabLst>
            </a:pPr>
            <a:r>
              <a:rPr lang="en-US" sz="2300" dirty="0">
                <a:effectLst/>
              </a:rPr>
              <a:t>Who is helped or harmed by the issue? In other words, who benefits and who is at a disadvantage?</a:t>
            </a:r>
          </a:p>
          <a:p>
            <a:pPr indent="-228600" defTabSz="914400">
              <a:lnSpc>
                <a:spcPct val="90000"/>
              </a:lnSpc>
              <a:buFont typeface="Arial" panose="020B0604020202020204" pitchFamily="34" charset="0"/>
              <a:buChar char="•"/>
              <a:tabLst>
                <a:tab pos="685800" algn="l"/>
              </a:tabLst>
            </a:pPr>
            <a:r>
              <a:rPr lang="en-US" sz="2300" dirty="0">
                <a:effectLst/>
              </a:rPr>
              <a:t>What are the short-term and long-term societal implications of this issue?</a:t>
            </a:r>
          </a:p>
          <a:p>
            <a:pPr indent="-228600" defTabSz="914400">
              <a:lnSpc>
                <a:spcPct val="90000"/>
              </a:lnSpc>
              <a:buFont typeface="Arial" panose="020B0604020202020204" pitchFamily="34" charset="0"/>
              <a:buChar char="•"/>
              <a:tabLst>
                <a:tab pos="685800" algn="l"/>
              </a:tabLst>
            </a:pPr>
            <a:r>
              <a:rPr lang="en-US" sz="2300" dirty="0">
                <a:effectLst/>
              </a:rPr>
              <a:t>Why does this issue really matter?</a:t>
            </a:r>
          </a:p>
          <a:p>
            <a:pPr indent="-228600" defTabSz="914400">
              <a:lnSpc>
                <a:spcPct val="90000"/>
              </a:lnSpc>
              <a:buFont typeface="Arial" panose="020B0604020202020204" pitchFamily="34" charset="0"/>
              <a:buChar char="•"/>
              <a:tabLst>
                <a:tab pos="685800" algn="l"/>
              </a:tabLst>
            </a:pPr>
            <a:r>
              <a:rPr lang="en-US" sz="2300" dirty="0">
                <a:effectLst/>
              </a:rPr>
              <a:t>Why is this issue relevant on a local, national, or even international level? For this question, you do not have to answer all parts. Which level to focus on depends on the topic itself. </a:t>
            </a:r>
          </a:p>
          <a:p>
            <a:pPr indent="-228600" defTabSz="914400">
              <a:lnSpc>
                <a:spcPct val="90000"/>
              </a:lnSpc>
              <a:buFont typeface="Arial" panose="020B0604020202020204" pitchFamily="34" charset="0"/>
              <a:buChar char="•"/>
              <a:tabLst>
                <a:tab pos="685800" algn="l"/>
              </a:tabLst>
            </a:pPr>
            <a:r>
              <a:rPr lang="en-US" sz="2300" dirty="0">
                <a:effectLst/>
              </a:rPr>
              <a:t>Do you have any outside knowledge you could connect to the issue to show why it is essential? </a:t>
            </a:r>
          </a:p>
          <a:p>
            <a:pPr marL="342900" marR="0" lvl="0" indent="-228600" defTabSz="914400">
              <a:lnSpc>
                <a:spcPct val="90000"/>
              </a:lnSpc>
              <a:buFont typeface="Arial" panose="020B0604020202020204" pitchFamily="34" charset="0"/>
              <a:buChar char="•"/>
              <a:tabLst>
                <a:tab pos="685800" algn="l"/>
              </a:tabLst>
            </a:pPr>
            <a:r>
              <a:rPr lang="en-US" sz="2300" dirty="0">
                <a:effectLst/>
              </a:rPr>
              <a:t>How does the issue connect to the future? For example, you can even include personal experience to help show why the topic matters. Then, you can include why this topic is important to the future.   </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8815" y="868100"/>
            <a:ext cx="6261904" cy="5741043"/>
          </a:xfrm>
        </p:spPr>
        <p:txBody>
          <a:bodyPr vert="horz" lIns="91440" tIns="45720" rIns="91440" bIns="45720" rtlCol="0" anchor="t" anchorCtr="0">
            <a:noAutofit/>
          </a:bodyPr>
          <a:lstStyle/>
          <a:p>
            <a:pPr marR="0" algn="l" defTabSz="914400">
              <a:lnSpc>
                <a:spcPct val="90000"/>
              </a:lnSpc>
            </a:pPr>
            <a:r>
              <a:rPr lang="en-US" sz="2800" dirty="0">
                <a:effectLst/>
              </a:rPr>
              <a:t>Answering any of these questions within the conclusion of the synthesis essay helps you offer deeper insight, placing the situation or issue in a broader context. (Hall)</a:t>
            </a:r>
            <a:br>
              <a:rPr lang="en-US" sz="2800" dirty="0">
                <a:effectLst/>
              </a:rPr>
            </a:br>
            <a:r>
              <a:rPr lang="en-US" sz="2800" b="1" dirty="0">
                <a:effectLst/>
              </a:rPr>
              <a:t> </a:t>
            </a:r>
            <a:br>
              <a:rPr lang="en-US" sz="2800" dirty="0">
                <a:effectLst/>
              </a:rPr>
            </a:br>
            <a:r>
              <a:rPr lang="en-US" sz="2800" dirty="0">
                <a:effectLst/>
              </a:rPr>
              <a:t>Using the ideas in the list of conclusion questions, read through your body paragraphs from Prewriting 2 and then set them aside and just take some time and write about your overall thoughts on the topic.  Don’t tell people what to think or believe about it, instead, discuss those big issues in the questions for conclusions list.  </a:t>
            </a:r>
            <a:endParaRPr lang="en-US" sz="2800" dirty="0"/>
          </a:p>
        </p:txBody>
      </p:sp>
      <p:pic>
        <p:nvPicPr>
          <p:cNvPr id="5" name="Picture 4" descr="A close up of a pair of sunglasses&#10;&#10;AI-generated content may be incorrect.">
            <a:extLst>
              <a:ext uri="{FF2B5EF4-FFF2-40B4-BE49-F238E27FC236}">
                <a16:creationId xmlns:a16="http://schemas.microsoft.com/office/drawing/2014/main" id="{B5640418-C3C2-4F81-396C-C6FCD03A1FB2}"/>
              </a:ext>
            </a:extLst>
          </p:cNvPr>
          <p:cNvPicPr>
            <a:picLocks noChangeAspect="1"/>
          </p:cNvPicPr>
          <p:nvPr/>
        </p:nvPicPr>
        <p:blipFill>
          <a:blip r:embed="rId4"/>
          <a:srcRect l="15997" r="3531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Title 1">
            <a:extLst>
              <a:ext uri="{FF2B5EF4-FFF2-40B4-BE49-F238E27FC236}">
                <a16:creationId xmlns:a16="http://schemas.microsoft.com/office/drawing/2014/main" id="{11CB6199-AD10-B237-C399-E9D058E5D6AA}"/>
              </a:ext>
            </a:extLst>
          </p:cNvPr>
          <p:cNvSpPr txBox="1">
            <a:spLocks/>
          </p:cNvSpPr>
          <p:nvPr/>
        </p:nvSpPr>
        <p:spPr>
          <a:xfrm>
            <a:off x="472739" y="124428"/>
            <a:ext cx="5962785" cy="619243"/>
          </a:xfrm>
          <a:prstGeom prst="rect">
            <a:avLst/>
          </a:prstGeom>
        </p:spPr>
        <p:txBody>
          <a:bodyPr vert="horz" lIns="91440" tIns="45720" rIns="91440" bIns="45720" rtlCol="0" anchor="t">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600" b="1" dirty="0"/>
              <a:t>Draft a Conclusion</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idx="1"/>
          </p:nvPr>
        </p:nvSpPr>
        <p:spPr>
          <a:xfrm>
            <a:off x="466344" y="1204036"/>
            <a:ext cx="5779008" cy="5208335"/>
          </a:xfrm>
        </p:spPr>
        <p:txBody>
          <a:bodyPr>
            <a:normAutofit lnSpcReduction="10000"/>
          </a:bodyPr>
          <a:lstStyle/>
          <a:p>
            <a:pPr marL="0" indent="0">
              <a:spcBef>
                <a:spcPts val="0"/>
              </a:spcBef>
              <a:spcAft>
                <a:spcPts val="1200"/>
              </a:spcAft>
              <a:buNone/>
            </a:pPr>
            <a:r>
              <a:rPr lang="en-US" kern="100" dirty="0">
                <a:latin typeface="Ebrima" panose="02000000000000000000" pitchFamily="2" charset="0"/>
                <a:ea typeface="Aptos" panose="020B0004020202020204" pitchFamily="34" charset="0"/>
                <a:cs typeface="Calibri" panose="020F0502020204030204" pitchFamily="34" charset="0"/>
              </a:rPr>
              <a:t>Once you write a draft of your conclusion, you’ve really thought through your big ideas as a whole.  Now, thinking about this, what would you say the overall point of what you’ve synthesized is?  Write that out in one clear sentence.  Make sure it’s a statement, not a question!</a:t>
            </a:r>
          </a:p>
          <a:p>
            <a:pPr>
              <a:spcBef>
                <a:spcPts val="0"/>
              </a:spcBef>
              <a:spcAft>
                <a:spcPts val="1200"/>
              </a:spcAft>
              <a:buFont typeface="Symbol" panose="05050102010706020507" pitchFamily="18" charset="2"/>
              <a:buChar char=""/>
            </a:pPr>
            <a:endParaRPr lang="en-US" kern="100" dirty="0">
              <a:latin typeface="Ebrima" panose="02000000000000000000" pitchFamily="2" charset="0"/>
              <a:ea typeface="Aptos" panose="020B0004020202020204" pitchFamily="34" charset="0"/>
              <a:cs typeface="Calibri" panose="020F0502020204030204" pitchFamily="34" charset="0"/>
            </a:endParaRPr>
          </a:p>
        </p:txBody>
      </p:sp>
      <p:pic>
        <p:nvPicPr>
          <p:cNvPr id="6" name="Picture 5" descr="A human head and brain&#10;&#10;AI-generated content may be incorrect.">
            <a:extLst>
              <a:ext uri="{FF2B5EF4-FFF2-40B4-BE49-F238E27FC236}">
                <a16:creationId xmlns:a16="http://schemas.microsoft.com/office/drawing/2014/main" id="{CDF969FA-1646-7028-E617-E7C552ABB3B0}"/>
              </a:ext>
            </a:extLst>
          </p:cNvPr>
          <p:cNvPicPr>
            <a:picLocks noChangeAspect="1"/>
          </p:cNvPicPr>
          <p:nvPr/>
        </p:nvPicPr>
        <p:blipFill>
          <a:blip r:embed="rId4"/>
          <a:srcRect l="4622"/>
          <a:stretch/>
        </p:blipFill>
        <p:spPr>
          <a:xfrm>
            <a:off x="6792765" y="10"/>
            <a:ext cx="6541008" cy="6857990"/>
          </a:xfrm>
          <a:prstGeom prst="rect">
            <a:avLst/>
          </a:prstGeom>
        </p:spPr>
      </p:pic>
      <p:sp>
        <p:nvSpPr>
          <p:cNvPr id="7" name="Title 1">
            <a:extLst>
              <a:ext uri="{FF2B5EF4-FFF2-40B4-BE49-F238E27FC236}">
                <a16:creationId xmlns:a16="http://schemas.microsoft.com/office/drawing/2014/main" id="{3626AF8B-6C53-2BFB-42CB-B1CECD9AF859}"/>
              </a:ext>
            </a:extLst>
          </p:cNvPr>
          <p:cNvSpPr txBox="1">
            <a:spLocks/>
          </p:cNvSpPr>
          <p:nvPr/>
        </p:nvSpPr>
        <p:spPr>
          <a:xfrm>
            <a:off x="370390" y="169910"/>
            <a:ext cx="5603690" cy="701233"/>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b="1"/>
              <a:t>Find your thesis</a:t>
            </a:r>
            <a:endParaRPr lang="en-US" sz="4000" b="1" dirty="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C9899C-E19A-0A9A-CF4A-C2D551CC068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FE77AE7B-021B-59D8-0AF5-32489E12624F}"/>
              </a:ext>
            </a:extLst>
          </p:cNvPr>
          <p:cNvSpPr txBox="1">
            <a:spLocks/>
          </p:cNvSpPr>
          <p:nvPr/>
        </p:nvSpPr>
        <p:spPr>
          <a:xfrm>
            <a:off x="6014977" y="368300"/>
            <a:ext cx="5536558" cy="696912"/>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defTabSz="914400">
              <a:lnSpc>
                <a:spcPct val="90000"/>
              </a:lnSpc>
              <a:spcAft>
                <a:spcPts val="400"/>
              </a:spcAft>
            </a:pPr>
            <a:r>
              <a:rPr lang="en-US" sz="4000" b="1" dirty="0">
                <a:effectLst/>
              </a:rPr>
              <a:t>Introduce it all</a:t>
            </a:r>
          </a:p>
        </p:txBody>
      </p:sp>
      <p:pic>
        <p:nvPicPr>
          <p:cNvPr id="6" name="Picture 5">
            <a:extLst>
              <a:ext uri="{FF2B5EF4-FFF2-40B4-BE49-F238E27FC236}">
                <a16:creationId xmlns:a16="http://schemas.microsoft.com/office/drawing/2014/main" id="{0967BF9B-416A-8ED5-6EC4-BD688938BD16}"/>
              </a:ext>
            </a:extLst>
          </p:cNvPr>
          <p:cNvPicPr>
            <a:picLocks noChangeAspect="1"/>
          </p:cNvPicPr>
          <p:nvPr/>
        </p:nvPicPr>
        <p:blipFill>
          <a:blip r:embed="rId4"/>
          <a:srcRect l="39963" r="10248"/>
          <a:stretch/>
        </p:blipFill>
        <p:spPr>
          <a:xfrm>
            <a:off x="-469898" y="0"/>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Title 1">
            <a:extLst>
              <a:ext uri="{FF2B5EF4-FFF2-40B4-BE49-F238E27FC236}">
                <a16:creationId xmlns:a16="http://schemas.microsoft.com/office/drawing/2014/main" id="{888802C5-F694-BEBD-EBE5-0839E2FE503E}"/>
              </a:ext>
            </a:extLst>
          </p:cNvPr>
          <p:cNvSpPr>
            <a:spLocks noGrp="1"/>
          </p:cNvSpPr>
          <p:nvPr>
            <p:ph idx="1"/>
          </p:nvPr>
        </p:nvSpPr>
        <p:spPr>
          <a:xfrm>
            <a:off x="6014976" y="1239264"/>
            <a:ext cx="5727695" cy="5250435"/>
          </a:xfrm>
        </p:spPr>
        <p:txBody>
          <a:bodyPr vert="horz" lIns="91440" tIns="45720" rIns="91440" bIns="45720" rtlCol="0">
            <a:normAutofit/>
          </a:bodyPr>
          <a:lstStyle/>
          <a:p>
            <a:pPr marL="0" marR="0" indent="0" defTabSz="914400">
              <a:lnSpc>
                <a:spcPct val="90000"/>
              </a:lnSpc>
              <a:spcBef>
                <a:spcPts val="0"/>
              </a:spcBef>
              <a:buNone/>
            </a:pPr>
            <a:r>
              <a:rPr lang="en-US" sz="2800" dirty="0">
                <a:effectLst/>
              </a:rPr>
              <a:t>This step may take a bit more thinking, or you may have an idea right off the bat.  How do you want to start your paper?  Do you want to give an example from daily life?  Do you want to share some statistics and facts?  Do you want to define some terms and get people thinking about your topic?  </a:t>
            </a:r>
          </a:p>
          <a:p>
            <a:pPr marL="0" marR="0" indent="0" defTabSz="914400">
              <a:lnSpc>
                <a:spcPct val="90000"/>
              </a:lnSpc>
              <a:spcBef>
                <a:spcPts val="0"/>
              </a:spcBef>
              <a:buNone/>
            </a:pPr>
            <a:endParaRPr lang="en-US" sz="2800" dirty="0">
              <a:effectLst/>
            </a:endParaRPr>
          </a:p>
          <a:p>
            <a:pPr marL="0" marR="0" indent="0" defTabSz="914400">
              <a:lnSpc>
                <a:spcPct val="90000"/>
              </a:lnSpc>
              <a:spcBef>
                <a:spcPts val="0"/>
              </a:spcBef>
              <a:buNone/>
            </a:pPr>
            <a:r>
              <a:rPr lang="en-US" sz="2800" dirty="0">
                <a:effectLst/>
              </a:rPr>
              <a:t>Once you develop that paragraph, make sure and end it with the thesis you drafted in the previous step. </a:t>
            </a:r>
          </a:p>
          <a:p>
            <a:pPr marL="0" indent="0" defTabSz="914400">
              <a:lnSpc>
                <a:spcPct val="90000"/>
              </a:lnSpc>
              <a:spcBef>
                <a:spcPts val="0"/>
              </a:spcBef>
              <a:spcAft>
                <a:spcPts val="1200"/>
              </a:spcAft>
              <a:buNone/>
            </a:pPr>
            <a:endParaRPr lang="en-US" sz="2800" dirty="0"/>
          </a:p>
        </p:txBody>
      </p:sp>
    </p:spTree>
    <p:custDataLst>
      <p:tags r:id="rId1"/>
    </p:custDataLst>
    <p:extLst>
      <p:ext uri="{BB962C8B-B14F-4D97-AF65-F5344CB8AC3E}">
        <p14:creationId xmlns:p14="http://schemas.microsoft.com/office/powerpoint/2010/main" val="706594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192" y="-10886"/>
            <a:ext cx="6599699" cy="813119"/>
          </a:xfrm>
        </p:spPr>
        <p:txBody>
          <a:bodyPr anchor="ctr">
            <a:normAutofit/>
          </a:bodyPr>
          <a:lstStyle/>
          <a:p>
            <a:r>
              <a:rPr lang="en-US" sz="4000" b="1" dirty="0"/>
              <a:t>Prewriting 3</a:t>
            </a:r>
          </a:p>
        </p:txBody>
      </p:sp>
      <p:sp>
        <p:nvSpPr>
          <p:cNvPr id="4" name="Title 1"/>
          <p:cNvSpPr>
            <a:spLocks noGrp="1"/>
          </p:cNvSpPr>
          <p:nvPr>
            <p:ph idx="1"/>
          </p:nvPr>
        </p:nvSpPr>
        <p:spPr>
          <a:xfrm>
            <a:off x="229362" y="827950"/>
            <a:ext cx="7085837" cy="5908516"/>
          </a:xfrm>
        </p:spPr>
        <p:txBody>
          <a:bodyPr anchor="t">
            <a:normAutofit fontScale="92500" lnSpcReduction="10000"/>
          </a:bodyPr>
          <a:lstStyle/>
          <a:p>
            <a:pPr marL="0" marR="0" indent="0">
              <a:spcBef>
                <a:spcPts val="0"/>
              </a:spcBef>
              <a:buNone/>
            </a:pPr>
            <a:r>
              <a:rPr lang="en-US" sz="2800" b="1" kern="100" dirty="0">
                <a:effectLst/>
                <a:latin typeface="Ebrima" panose="02000000000000000000" pitchFamily="2" charset="0"/>
                <a:ea typeface="Times New Roman" panose="02020603050405020304" pitchFamily="18" charset="0"/>
              </a:rPr>
              <a:t>Step 1: Start at the End! Draft your Conclusion</a:t>
            </a:r>
          </a:p>
          <a:p>
            <a:pPr marL="0" marR="0" indent="0">
              <a:spcBef>
                <a:spcPts val="0"/>
              </a:spcBef>
              <a:buNone/>
            </a:pPr>
            <a:r>
              <a:rPr lang="en-US" sz="2800" kern="100" dirty="0">
                <a:latin typeface="Ebrima" panose="02000000000000000000" pitchFamily="2" charset="0"/>
                <a:ea typeface="Times New Roman" panose="02020603050405020304" pitchFamily="18" charset="0"/>
              </a:rPr>
              <a:t>Think about how all of this fits into the big picture.  Use the questions to guide you. </a:t>
            </a:r>
          </a:p>
          <a:p>
            <a:pPr marL="0" marR="0" indent="0">
              <a:spcBef>
                <a:spcPts val="0"/>
              </a:spcBef>
              <a:buNone/>
            </a:pPr>
            <a:endParaRPr lang="en-US" sz="1400" kern="100" dirty="0">
              <a:effectLst/>
              <a:latin typeface="Ebrima" panose="02000000000000000000" pitchFamily="2" charset="0"/>
              <a:ea typeface="Times New Roman" panose="02020603050405020304" pitchFamily="18" charset="0"/>
            </a:endParaRPr>
          </a:p>
          <a:p>
            <a:pPr marL="0" indent="0">
              <a:spcBef>
                <a:spcPts val="0"/>
              </a:spcBef>
              <a:buNone/>
            </a:pPr>
            <a:r>
              <a:rPr lang="en-US" sz="2800" b="1" kern="100" dirty="0">
                <a:effectLst/>
                <a:latin typeface="Ebrima" panose="02000000000000000000" pitchFamily="2" charset="0"/>
                <a:ea typeface="Times New Roman" panose="02020603050405020304" pitchFamily="18" charset="0"/>
              </a:rPr>
              <a:t>Step 2: Find your thesis</a:t>
            </a:r>
          </a:p>
          <a:p>
            <a:pPr marL="0" indent="0">
              <a:spcBef>
                <a:spcPts val="0"/>
              </a:spcBef>
              <a:buNone/>
            </a:pPr>
            <a:r>
              <a:rPr lang="en-US" sz="2800" kern="100" dirty="0">
                <a:latin typeface="Ebrima" panose="02000000000000000000" pitchFamily="2" charset="0"/>
                <a:ea typeface="Times New Roman" panose="02020603050405020304" pitchFamily="18" charset="0"/>
              </a:rPr>
              <a:t>Take a moment to think about how to sum that all up in one sentence.  That sentence is your thesis.</a:t>
            </a:r>
          </a:p>
          <a:p>
            <a:pPr marL="0" indent="0">
              <a:spcBef>
                <a:spcPts val="0"/>
              </a:spcBef>
              <a:buNone/>
            </a:pPr>
            <a:endParaRPr lang="en-US" sz="1400" kern="100" dirty="0">
              <a:latin typeface="Ebrima" panose="02000000000000000000" pitchFamily="2" charset="0"/>
              <a:ea typeface="Times New Roman" panose="02020603050405020304" pitchFamily="18" charset="0"/>
            </a:endParaRPr>
          </a:p>
          <a:p>
            <a:pPr marL="0" indent="0">
              <a:spcBef>
                <a:spcPts val="0"/>
              </a:spcBef>
              <a:buNone/>
            </a:pPr>
            <a:r>
              <a:rPr lang="en-US" sz="2800" b="1" kern="100" dirty="0">
                <a:effectLst/>
                <a:latin typeface="Ebrima" panose="02000000000000000000" pitchFamily="2" charset="0"/>
                <a:ea typeface="Times New Roman" panose="02020603050405020304" pitchFamily="18" charset="0"/>
              </a:rPr>
              <a:t>Step 3:  Introduce it all</a:t>
            </a:r>
          </a:p>
          <a:p>
            <a:pPr marL="0" indent="0">
              <a:spcBef>
                <a:spcPts val="0"/>
              </a:spcBef>
              <a:buNone/>
            </a:pPr>
            <a:r>
              <a:rPr lang="en-US" sz="2800" kern="100" dirty="0">
                <a:effectLst/>
                <a:latin typeface="Ebrima" panose="02000000000000000000" pitchFamily="2" charset="0"/>
                <a:ea typeface="Times New Roman" panose="02020603050405020304" pitchFamily="18" charset="0"/>
              </a:rPr>
              <a:t>What do you need to do to get people into this topic?  </a:t>
            </a:r>
            <a:r>
              <a:rPr lang="en-US" sz="2800" kern="100" dirty="0">
                <a:latin typeface="Ebrima" panose="02000000000000000000" pitchFamily="2" charset="0"/>
                <a:ea typeface="Times New Roman" panose="02020603050405020304" pitchFamily="18" charset="0"/>
              </a:rPr>
              <a:t>Tell a story/give an example?  Provide some background information or a definition?  Use a big idea quote to set the stage?  Whatever you do, make sure to end it with your thesis. </a:t>
            </a:r>
            <a:endParaRPr lang="en-US" dirty="0"/>
          </a:p>
        </p:txBody>
      </p:sp>
      <p:pic>
        <p:nvPicPr>
          <p:cNvPr id="10" name="Picture 9" descr="A person sitting in a chair looking at a large screen with multiple screens&#10;&#10;AI-generated content may be incorrect.">
            <a:extLst>
              <a:ext uri="{FF2B5EF4-FFF2-40B4-BE49-F238E27FC236}">
                <a16:creationId xmlns:a16="http://schemas.microsoft.com/office/drawing/2014/main" id="{09CB362F-D6D3-BA49-D760-2D2EFB0D965B}"/>
              </a:ext>
            </a:extLst>
          </p:cNvPr>
          <p:cNvPicPr>
            <a:picLocks noChangeAspect="1"/>
          </p:cNvPicPr>
          <p:nvPr/>
        </p:nvPicPr>
        <p:blipFill>
          <a:blip r:embed="rId4"/>
          <a:srcRect l="14347" r="7995" b="-1"/>
          <a:stretch/>
        </p:blipFill>
        <p:spPr>
          <a:xfrm>
            <a:off x="7482830" y="-10886"/>
            <a:ext cx="5334204" cy="6868886"/>
          </a:xfrm>
          <a:prstGeom prst="rect">
            <a:avLst/>
          </a:prstGeom>
          <a:effectLst>
            <a:outerShdw blurRad="127000" dist="50800" dir="10800000" sx="99000" sy="99000" algn="r" rotWithShape="0">
              <a:prstClr val="black">
                <a:alpha val="40000"/>
              </a:prstClr>
            </a:outerShdw>
          </a:effectLst>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541C3D-7E53-DC58-A4A5-6640F7498F9D}"/>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50A2AEA-40C9-6124-5CBE-6904FF294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ith colorful hair and headphones&#10;&#10;AI-generated content may be incorrect.">
            <a:extLst>
              <a:ext uri="{FF2B5EF4-FFF2-40B4-BE49-F238E27FC236}">
                <a16:creationId xmlns:a16="http://schemas.microsoft.com/office/drawing/2014/main" id="{77456710-5E12-182B-E10A-D274534EDC44}"/>
              </a:ext>
            </a:extLst>
          </p:cNvPr>
          <p:cNvPicPr>
            <a:picLocks noChangeAspect="1"/>
          </p:cNvPicPr>
          <p:nvPr/>
        </p:nvPicPr>
        <p:blipFill>
          <a:blip r:embed="rId4"/>
          <a:srcRect t="5870" r="13529" b="3220"/>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1EE96EDF-9CC9-F70C-ADE4-793FA7516D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1DE530-70BC-DF91-C3BD-1BD87422A7F8}"/>
              </a:ext>
            </a:extLst>
          </p:cNvPr>
          <p:cNvSpPr>
            <a:spLocks noGrp="1"/>
          </p:cNvSpPr>
          <p:nvPr>
            <p:ph type="ctrTitle"/>
          </p:nvPr>
        </p:nvSpPr>
        <p:spPr>
          <a:xfrm>
            <a:off x="425114" y="446479"/>
            <a:ext cx="4023360" cy="3204134"/>
          </a:xfrm>
        </p:spPr>
        <p:txBody>
          <a:bodyPr anchor="b">
            <a:normAutofit/>
          </a:bodyPr>
          <a:lstStyle/>
          <a:p>
            <a:pPr algn="l"/>
            <a:r>
              <a:rPr lang="en-US" sz="4800" dirty="0">
                <a:solidFill>
                  <a:schemeClr val="bg1"/>
                </a:solidFill>
              </a:rPr>
              <a:t>Informative Synthesis: Connected Society</a:t>
            </a:r>
          </a:p>
        </p:txBody>
      </p:sp>
      <p:sp>
        <p:nvSpPr>
          <p:cNvPr id="3" name="Subtitle 2">
            <a:extLst>
              <a:ext uri="{FF2B5EF4-FFF2-40B4-BE49-F238E27FC236}">
                <a16:creationId xmlns:a16="http://schemas.microsoft.com/office/drawing/2014/main" id="{79253AE7-CA6C-B682-D0D4-4DA06AE661C9}"/>
              </a:ext>
            </a:extLst>
          </p:cNvPr>
          <p:cNvSpPr>
            <a:spLocks noGrp="1"/>
          </p:cNvSpPr>
          <p:nvPr>
            <p:ph type="subTitle" idx="1"/>
          </p:nvPr>
        </p:nvSpPr>
        <p:spPr>
          <a:xfrm>
            <a:off x="477980" y="3429000"/>
            <a:ext cx="4023359" cy="1208141"/>
          </a:xfrm>
        </p:spPr>
        <p:txBody>
          <a:bodyPr>
            <a:normAutofit/>
          </a:bodyPr>
          <a:lstStyle/>
          <a:p>
            <a:pPr algn="l"/>
            <a:r>
              <a:rPr lang="en-US" sz="2000" dirty="0">
                <a:solidFill>
                  <a:schemeClr val="bg1"/>
                </a:solidFill>
              </a:rPr>
              <a:t>Prewriting 3</a:t>
            </a:r>
          </a:p>
        </p:txBody>
      </p:sp>
      <p:sp>
        <p:nvSpPr>
          <p:cNvPr id="25" name="Rectangle 24">
            <a:extLst>
              <a:ext uri="{FF2B5EF4-FFF2-40B4-BE49-F238E27FC236}">
                <a16:creationId xmlns:a16="http://schemas.microsoft.com/office/drawing/2014/main" id="{4D6E5D0C-2093-86AA-3A3C-3EC44A9A83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29723807-658D-A033-3BF0-F0204B210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C65263-250E-ED71-19EE-7DF31571B889}"/>
              </a:ext>
            </a:extLst>
          </p:cNvPr>
          <p:cNvSpPr txBox="1"/>
          <p:nvPr/>
        </p:nvSpPr>
        <p:spPr>
          <a:xfrm>
            <a:off x="235456" y="4850215"/>
            <a:ext cx="7020099" cy="1815882"/>
          </a:xfrm>
          <a:prstGeom prst="rect">
            <a:avLst/>
          </a:prstGeom>
          <a:noFill/>
        </p:spPr>
        <p:txBody>
          <a:bodyPr wrap="square">
            <a:spAutoFit/>
          </a:bodyPr>
          <a:lstStyle/>
          <a:p>
            <a:pPr marL="0" marR="0" algn="ctr">
              <a:buNone/>
            </a:pPr>
            <a:r>
              <a:rPr lang="en-US" sz="2800" b="1" kern="100" dirty="0">
                <a:solidFill>
                  <a:schemeClr val="bg1"/>
                </a:solidFill>
                <a:effectLst/>
                <a:latin typeface="Ebrima" panose="02000000000000000000" pitchFamily="2" charset="0"/>
                <a:ea typeface="Ebrima" panose="02000000000000000000" pitchFamily="2" charset="0"/>
                <a:cs typeface="Ebrima" panose="02000000000000000000" pitchFamily="2" charset="0"/>
              </a:rPr>
              <a:t>Congratulations!  </a:t>
            </a:r>
            <a:endParaRPr lang="en-US" sz="2800" kern="100" dirty="0">
              <a:solidFill>
                <a:schemeClr val="bg1"/>
              </a:solidFill>
              <a:effectLst/>
              <a:latin typeface="Ebrima" panose="02000000000000000000" pitchFamily="2" charset="0"/>
              <a:ea typeface="Ebrima" panose="02000000000000000000" pitchFamily="2" charset="0"/>
              <a:cs typeface="Ebrima" panose="02000000000000000000" pitchFamily="2" charset="0"/>
            </a:endParaRPr>
          </a:p>
          <a:p>
            <a:pPr>
              <a:buNone/>
            </a:pPr>
            <a:r>
              <a:rPr lang="en-US" sz="2800" dirty="0">
                <a:solidFill>
                  <a:schemeClr val="bg1"/>
                </a:solidFill>
                <a:effectLst/>
                <a:latin typeface="Ebrima" panose="02000000000000000000" pitchFamily="2" charset="0"/>
                <a:ea typeface="Ebrima" panose="02000000000000000000" pitchFamily="2" charset="0"/>
                <a:cs typeface="Ebrima" panose="02000000000000000000" pitchFamily="2" charset="0"/>
              </a:rPr>
              <a:t>Combine these notes with the ones from Prewriting 2 and you have done a </a:t>
            </a:r>
            <a:r>
              <a:rPr lang="en-US" sz="2800" b="1" cap="small" dirty="0">
                <a:solidFill>
                  <a:schemeClr val="bg1"/>
                </a:solidFill>
                <a:effectLst/>
                <a:latin typeface="Ebrima" panose="02000000000000000000" pitchFamily="2" charset="0"/>
                <a:ea typeface="Ebrima" panose="02000000000000000000" pitchFamily="2" charset="0"/>
                <a:cs typeface="Ebrima" panose="02000000000000000000" pitchFamily="2" charset="0"/>
              </a:rPr>
              <a:t>rough draft </a:t>
            </a:r>
            <a:r>
              <a:rPr lang="en-US" sz="2800" dirty="0">
                <a:solidFill>
                  <a:schemeClr val="bg1"/>
                </a:solidFill>
                <a:effectLst/>
                <a:latin typeface="Ebrima" panose="02000000000000000000" pitchFamily="2" charset="0"/>
                <a:ea typeface="Ebrima" panose="02000000000000000000" pitchFamily="2" charset="0"/>
                <a:cs typeface="Ebrima" panose="02000000000000000000" pitchFamily="2" charset="0"/>
              </a:rPr>
              <a:t>of your Informative Synthesis Essay!</a:t>
            </a:r>
            <a:endParaRPr lang="en-US" sz="2800"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custDataLst>
      <p:tags r:id="rId1"/>
    </p:custDataLst>
    <p:extLst>
      <p:ext uri="{BB962C8B-B14F-4D97-AF65-F5344CB8AC3E}">
        <p14:creationId xmlns:p14="http://schemas.microsoft.com/office/powerpoint/2010/main" val="24864727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641D6FA-A410-4965-8A5C-75859DBE4DF1"/>
  <p:tag name="ISPRING_CMI5_LAUNCH_METHOD" val="any window"/>
  <p:tag name="ISPRING_SCORM_RATE_SLIDES" val="1"/>
  <p:tag name="ISPRINGCLOUDFOLDERID" val="1"/>
  <p:tag name="ISPRINGONLINEFOLDERID" val="1"/>
  <p:tag name="ISPRING_OUTPUT_FOLDER" val="[[&quot;\uFFFD\&quot;\uFFFD.{38F27925-49A8-4918-89A0-1AE10934CB87}&quot;,&quot;D:\\00 Work\\1301\\2 Informative Synthesis&quot;]]"/>
  <p:tag name="ISPRING_SCORM_PASSING_SCORE" val="100.000000"/>
  <p:tag name="ISPRING_FIRST_PUBLISH" val="1"/>
  <p:tag name="ISPRING_ULTRA_SCORM_COURCE_TITLE" val="ISCS-Prewriting_3_Presentation"/>
  <p:tag name="ISPRING_SCORM_ENDPOINT" val="&lt;endpoint&gt;&lt;enable&gt;0&lt;/enable&gt;&lt;lrs&gt;https://&lt;/lrs&gt;&lt;auth&gt;0&lt;/auth&gt;&lt;login&gt;&lt;/login&gt;&lt;password&gt;&lt;/password&gt;&lt;key&gt;&lt;/key&gt;&lt;name&gt;&lt;/name&gt;&lt;email&gt;&lt;/email&gt;&lt;/endpoint&gt;&#10;"/>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PRESENTATION_TITLE" val="ISCS-Prewriting_3_Presentation"/>
</p:tagLst>
</file>

<file path=ppt/tags/tag10.xml><?xml version="1.0" encoding="utf-8"?>
<p:tagLst xmlns:a="http://schemas.openxmlformats.org/drawingml/2006/main" xmlns:r="http://schemas.openxmlformats.org/officeDocument/2006/relationships" xmlns:p="http://schemas.openxmlformats.org/presentationml/2006/main">
  <p:tag name="GENSWF_SLIDE_UID" val="{00BD4C06-D00F-4DBE-B46D-786C2B515BBA}:284"/>
</p:tagLst>
</file>

<file path=ppt/tags/tag2.xml><?xml version="1.0" encoding="utf-8"?>
<p:tagLst xmlns:a="http://schemas.openxmlformats.org/drawingml/2006/main" xmlns:r="http://schemas.openxmlformats.org/officeDocument/2006/relationships" xmlns:p="http://schemas.openxmlformats.org/presentationml/2006/main">
  <p:tag name="GENSWF_SLIDE_UID" val="{B11D11EF-4A0E-4142-B4CD-9373859A8E41}:256"/>
</p:tagLst>
</file>

<file path=ppt/tags/tag3.xml><?xml version="1.0" encoding="utf-8"?>
<p:tagLst xmlns:a="http://schemas.openxmlformats.org/drawingml/2006/main" xmlns:r="http://schemas.openxmlformats.org/officeDocument/2006/relationships" xmlns:p="http://schemas.openxmlformats.org/presentationml/2006/main">
  <p:tag name="GENSWF_SLIDE_UID" val="{24CAA0DD-5BE3-4135-9971-DE875CE16DED}:257"/>
</p:tagLst>
</file>

<file path=ppt/tags/tag4.xml><?xml version="1.0" encoding="utf-8"?>
<p:tagLst xmlns:a="http://schemas.openxmlformats.org/drawingml/2006/main" xmlns:r="http://schemas.openxmlformats.org/officeDocument/2006/relationships" xmlns:p="http://schemas.openxmlformats.org/presentationml/2006/main">
  <p:tag name="GENSWF_SLIDE_UID" val="{3F1480D0-0090-43CF-BDB0-7CB8FB67ADDA}:260"/>
</p:tagLst>
</file>

<file path=ppt/tags/tag5.xml><?xml version="1.0" encoding="utf-8"?>
<p:tagLst xmlns:a="http://schemas.openxmlformats.org/drawingml/2006/main" xmlns:r="http://schemas.openxmlformats.org/officeDocument/2006/relationships" xmlns:p="http://schemas.openxmlformats.org/presentationml/2006/main">
  <p:tag name="GENSWF_SLIDE_UID" val="{BA751662-664C-4D95-A641-2C31D2350FA5}:263"/>
</p:tagLst>
</file>

<file path=ppt/tags/tag6.xml><?xml version="1.0" encoding="utf-8"?>
<p:tagLst xmlns:a="http://schemas.openxmlformats.org/drawingml/2006/main" xmlns:r="http://schemas.openxmlformats.org/officeDocument/2006/relationships" xmlns:p="http://schemas.openxmlformats.org/presentationml/2006/main">
  <p:tag name="GENSWF_SLIDE_UID" val="{D40B6A50-FEBC-42DD-BDF5-4175CA682E07}:264"/>
</p:tagLst>
</file>

<file path=ppt/tags/tag7.xml><?xml version="1.0" encoding="utf-8"?>
<p:tagLst xmlns:a="http://schemas.openxmlformats.org/drawingml/2006/main" xmlns:r="http://schemas.openxmlformats.org/officeDocument/2006/relationships" xmlns:p="http://schemas.openxmlformats.org/presentationml/2006/main">
  <p:tag name="GENSWF_SLIDE_UID" val="{CF3E604F-3A55-4420-A21A-F93ACBE5F11C}:265"/>
</p:tagLst>
</file>

<file path=ppt/tags/tag8.xml><?xml version="1.0" encoding="utf-8"?>
<p:tagLst xmlns:a="http://schemas.openxmlformats.org/drawingml/2006/main" xmlns:r="http://schemas.openxmlformats.org/officeDocument/2006/relationships" xmlns:p="http://schemas.openxmlformats.org/presentationml/2006/main">
  <p:tag name="GENSWF_SLIDE_UID" val="{3DCA890A-9A02-4F0A-92A8-042F0923F186}:283"/>
</p:tagLst>
</file>

<file path=ppt/tags/tag9.xml><?xml version="1.0" encoding="utf-8"?>
<p:tagLst xmlns:a="http://schemas.openxmlformats.org/drawingml/2006/main" xmlns:r="http://schemas.openxmlformats.org/officeDocument/2006/relationships" xmlns:p="http://schemas.openxmlformats.org/presentationml/2006/main">
  <p:tag name="GENSWF_SLIDE_UID" val="{DAFFB6D0-4C4D-4167-A981-3766CDB4EB3E}:27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123</TotalTime>
  <Words>703</Words>
  <Application>Microsoft Office PowerPoint</Application>
  <PresentationFormat>Widescreen</PresentationFormat>
  <Paragraphs>45</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Arial</vt:lpstr>
      <vt:lpstr>Calibri</vt:lpstr>
      <vt:lpstr>Ebrima</vt:lpstr>
      <vt:lpstr>Symbol</vt:lpstr>
      <vt:lpstr>Office Theme</vt:lpstr>
      <vt:lpstr>Informative Synthesis: Connected Society</vt:lpstr>
      <vt:lpstr>Working Backwards</vt:lpstr>
      <vt:lpstr>Looking at What You’ve Done</vt:lpstr>
      <vt:lpstr>PowerPoint Presentation</vt:lpstr>
      <vt:lpstr>Answering any of these questions within the conclusion of the synthesis essay helps you offer deeper insight, placing the situation or issue in a broader context. (Hall)   Using the ideas in the list of conclusion questions, read through your body paragraphs from Prewriting 2 and then set them aside and just take some time and write about your overall thoughts on the topic.  Don’t tell people what to think or believe about it, instead, discuss those big issues in the questions for conclusions list.  </vt:lpstr>
      <vt:lpstr>PowerPoint Presentation</vt:lpstr>
      <vt:lpstr>PowerPoint Presentation</vt:lpstr>
      <vt:lpstr>Prewriting 3</vt:lpstr>
      <vt:lpstr>Informative Synthesis: Connected Society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ISCS-Prewriting_3_Presentation</dc:title>
  <dc:subject/>
  <dc:creator>Kelli</dc:creator>
  <cp:keywords/>
  <dc:description>generated using python-pptx</dc:description>
  <cp:lastModifiedBy>Wood, Kelli L.</cp:lastModifiedBy>
  <cp:revision>13</cp:revision>
  <dcterms:created xsi:type="dcterms:W3CDTF">2013-01-27T09:14:16Z</dcterms:created>
  <dcterms:modified xsi:type="dcterms:W3CDTF">2025-04-07T03:42:45Z</dcterms:modified>
  <cp:category/>
</cp:coreProperties>
</file>